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301" r:id="rId2"/>
    <p:sldId id="256" r:id="rId3"/>
    <p:sldId id="257" r:id="rId4"/>
    <p:sldId id="319" r:id="rId5"/>
    <p:sldId id="324" r:id="rId6"/>
    <p:sldId id="325" r:id="rId7"/>
    <p:sldId id="326" r:id="rId8"/>
    <p:sldId id="327" r:id="rId9"/>
    <p:sldId id="320" r:id="rId10"/>
  </p:sldIdLst>
  <p:sldSz cx="9144000" cy="6858000" type="screen4x3"/>
  <p:notesSz cx="7099300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550" autoAdjust="0"/>
  </p:normalViewPr>
  <p:slideViewPr>
    <p:cSldViewPr>
      <p:cViewPr varScale="1">
        <p:scale>
          <a:sx n="116" d="100"/>
          <a:sy n="116" d="100"/>
        </p:scale>
        <p:origin x="-14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3"/>
            <a:ext cx="3076363" cy="511731"/>
          </a:xfrm>
          <a:prstGeom prst="rect">
            <a:avLst/>
          </a:prstGeom>
        </p:spPr>
        <p:txBody>
          <a:bodyPr vert="horz" lIns="95647" tIns="47824" rIns="95647" bIns="47824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1296" y="3"/>
            <a:ext cx="3076363" cy="511731"/>
          </a:xfrm>
          <a:prstGeom prst="rect">
            <a:avLst/>
          </a:prstGeom>
        </p:spPr>
        <p:txBody>
          <a:bodyPr vert="horz" lIns="95647" tIns="47824" rIns="95647" bIns="47824" rtlCol="0"/>
          <a:lstStyle>
            <a:lvl1pPr algn="r">
              <a:defRPr sz="1300"/>
            </a:lvl1pPr>
          </a:lstStyle>
          <a:p>
            <a:fld id="{43302F73-5DC3-48A6-938E-92AE7AF443BD}" type="datetimeFigureOut">
              <a:rPr lang="ko-KR" altLang="en-US" smtClean="0"/>
              <a:pPr/>
              <a:t>2023-09-15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6512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647" tIns="47824" rIns="95647" bIns="47824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09931" y="4861442"/>
            <a:ext cx="5679440" cy="4605576"/>
          </a:xfrm>
          <a:prstGeom prst="rect">
            <a:avLst/>
          </a:prstGeom>
        </p:spPr>
        <p:txBody>
          <a:bodyPr vert="horz" lIns="95647" tIns="47824" rIns="95647" bIns="47824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721109"/>
            <a:ext cx="3076363" cy="511731"/>
          </a:xfrm>
          <a:prstGeom prst="rect">
            <a:avLst/>
          </a:prstGeom>
        </p:spPr>
        <p:txBody>
          <a:bodyPr vert="horz" lIns="95647" tIns="47824" rIns="95647" bIns="47824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1296" y="9721109"/>
            <a:ext cx="3076363" cy="511731"/>
          </a:xfrm>
          <a:prstGeom prst="rect">
            <a:avLst/>
          </a:prstGeom>
        </p:spPr>
        <p:txBody>
          <a:bodyPr vert="horz" lIns="95647" tIns="47824" rIns="95647" bIns="47824" rtlCol="0" anchor="b"/>
          <a:lstStyle>
            <a:lvl1pPr algn="r">
              <a:defRPr sz="1300"/>
            </a:lvl1pPr>
          </a:lstStyle>
          <a:p>
            <a:fld id="{6ECB0FD4-760A-46D3-A6D3-C93A83C751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5204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56476">
              <a:defRPr/>
            </a:pPr>
            <a:r>
              <a:rPr lang="en-US" altLang="ko-KR" dirty="0" smtClean="0"/>
              <a:t>CFA Exam Fee Schedule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B0FD4-760A-46D3-A6D3-C93A83C751D3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B0FD4-760A-46D3-A6D3-C93A83C751D3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1DCF2-C626-40F2-8915-0A972D21F6CA}" type="datetime1">
              <a:rPr lang="ko-KR" altLang="en-US" smtClean="0"/>
              <a:pPr/>
              <a:t>2023-09-15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90F9-F443-4F75-8941-18ED9615B2D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43132" y="43132"/>
            <a:ext cx="9057736" cy="6780362"/>
          </a:xfrm>
          <a:prstGeom prst="rect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71E05-3CDD-4356-B675-6F893D16F88F}" type="datetime1">
              <a:rPr lang="ko-KR" altLang="en-US" smtClean="0"/>
              <a:pPr/>
              <a:t>2023-09-15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90F9-F443-4F75-8941-18ED9615B2D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43132" y="43132"/>
            <a:ext cx="9057736" cy="6780362"/>
          </a:xfrm>
          <a:prstGeom prst="rect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39EAF-F2F9-4EBA-835D-28680EED8136}" type="datetime1">
              <a:rPr lang="ko-KR" altLang="en-US" smtClean="0"/>
              <a:pPr/>
              <a:t>2023-09-15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90F9-F443-4F75-8941-18ED9615B2D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43132" y="43132"/>
            <a:ext cx="9057736" cy="6780362"/>
          </a:xfrm>
          <a:prstGeom prst="rect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4E746-34E4-4C1D-AD90-781D39711AB9}" type="datetime1">
              <a:rPr lang="ko-KR" altLang="en-US" smtClean="0"/>
              <a:pPr/>
              <a:t>2023-09-15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90F9-F443-4F75-8941-18ED9615B2D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직사각형 7"/>
          <p:cNvSpPr/>
          <p:nvPr userDrawn="1"/>
        </p:nvSpPr>
        <p:spPr>
          <a:xfrm>
            <a:off x="43132" y="43132"/>
            <a:ext cx="9057736" cy="6780362"/>
          </a:xfrm>
          <a:prstGeom prst="rect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44E70-0EEE-4169-BAD0-59481B66FA1C}" type="datetime1">
              <a:rPr lang="ko-KR" altLang="en-US" smtClean="0"/>
              <a:pPr/>
              <a:t>2023-09-15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90F9-F443-4F75-8941-18ED9615B2D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직사각형 9"/>
          <p:cNvSpPr/>
          <p:nvPr userDrawn="1"/>
        </p:nvSpPr>
        <p:spPr>
          <a:xfrm>
            <a:off x="43132" y="43132"/>
            <a:ext cx="9057736" cy="6780362"/>
          </a:xfrm>
          <a:prstGeom prst="rect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06CBF-6916-4C7D-9D6A-3C68EF7757E2}" type="datetime1">
              <a:rPr lang="ko-KR" altLang="en-US" smtClean="0"/>
              <a:pPr/>
              <a:t>2023-09-15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90F9-F443-4F75-8941-18ED9615B2D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6" name="직사각형 5"/>
          <p:cNvSpPr/>
          <p:nvPr userDrawn="1"/>
        </p:nvSpPr>
        <p:spPr>
          <a:xfrm>
            <a:off x="43132" y="43132"/>
            <a:ext cx="9057736" cy="6780362"/>
          </a:xfrm>
          <a:prstGeom prst="rect">
            <a:avLst/>
          </a:prstGeom>
          <a:noFill/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E981E-9D55-4C4F-94D0-45FEC0E5DB6F}" type="datetime1">
              <a:rPr lang="ko-KR" altLang="en-US" smtClean="0"/>
              <a:pPr/>
              <a:t>2023-09-15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90F9-F443-4F75-8941-18ED9615B2D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D6AF3-63DF-4120-A3EE-2D801224D3D3}" type="datetime1">
              <a:rPr lang="ko-KR" altLang="en-US" smtClean="0"/>
              <a:pPr/>
              <a:t>2023-09-15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90F9-F443-4F75-8941-18ED9615B2D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9181C-0413-414D-9E70-908B198B2B0E}" type="datetime1">
              <a:rPr lang="ko-KR" altLang="en-US" smtClean="0"/>
              <a:pPr/>
              <a:t>2023-09-15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90F9-F443-4F75-8941-18ED9615B2D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E4414-BEA2-44C9-BC66-95822A0A2BC0}" type="datetime1">
              <a:rPr lang="ko-KR" altLang="en-US" smtClean="0"/>
              <a:pPr/>
              <a:t>2023-09-15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90F9-F443-4F75-8941-18ED9615B2D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C3514-882C-441D-B990-955B544845DF}" type="datetime1">
              <a:rPr lang="ko-KR" altLang="en-US" smtClean="0"/>
              <a:pPr/>
              <a:t>2023-09-15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90F9-F443-4F75-8941-18ED9615B2D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37536-A07F-4CAA-8FC5-3D1E38679734}" type="datetime1">
              <a:rPr lang="ko-KR" altLang="en-US" smtClean="0"/>
              <a:pPr/>
              <a:t>2023-09-15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090F9-F443-4F75-8941-18ED9615B2D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osfi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279400" y="188640"/>
            <a:ext cx="8578850" cy="148389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ko-KR" sz="3000" smtClean="0">
                <a:latin typeface="HY헤드라인M" pitchFamily="18" charset="-127"/>
                <a:ea typeface="HY헤드라인M" pitchFamily="18" charset="-127"/>
              </a:rPr>
              <a:t>2024</a:t>
            </a:r>
            <a:r>
              <a:rPr lang="ko-KR" altLang="en-US" sz="3000" smtClean="0">
                <a:latin typeface="HY헤드라인M" pitchFamily="18" charset="-127"/>
                <a:ea typeface="HY헤드라인M" pitchFamily="18" charset="-127"/>
              </a:rPr>
              <a:t>년</a:t>
            </a:r>
            <a:r>
              <a:rPr lang="en-US" altLang="ko-KR" sz="3000" smtClean="0"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en-US" altLang="ko-KR" sz="3000" dirty="0" smtClean="0">
                <a:latin typeface="HY헤드라인M" pitchFamily="18" charset="-127"/>
                <a:ea typeface="HY헤드라인M" pitchFamily="18" charset="-127"/>
              </a:rPr>
              <a:t>FDP </a:t>
            </a:r>
            <a:r>
              <a:rPr lang="ko-KR" altLang="en-US" sz="3000" dirty="0" smtClean="0">
                <a:latin typeface="HY헤드라인M" pitchFamily="18" charset="-127"/>
                <a:ea typeface="HY헤드라인M" pitchFamily="18" charset="-127"/>
              </a:rPr>
              <a:t>시험 접수 안내</a:t>
            </a:r>
            <a:endParaRPr lang="en-US" altLang="ko-KR" sz="3000" dirty="0" smtClean="0">
              <a:latin typeface="HY헤드라인M" pitchFamily="18" charset="-127"/>
              <a:ea typeface="HY헤드라인M" pitchFamily="18" charset="-127"/>
            </a:endParaRPr>
          </a:p>
          <a:p>
            <a:pPr algn="ctr">
              <a:defRPr/>
            </a:pPr>
            <a:endParaRPr lang="en-US" altLang="ko-KR" sz="1000" dirty="0">
              <a:latin typeface="HY헤드라인M" pitchFamily="18" charset="-127"/>
              <a:ea typeface="HY헤드라인M" pitchFamily="18" charset="-127"/>
            </a:endParaRPr>
          </a:p>
          <a:p>
            <a:pPr algn="ctr">
              <a:lnSpc>
                <a:spcPct val="160000"/>
              </a:lnSpc>
              <a:defRPr/>
            </a:pP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  <a:hlinkClick r:id="rId3"/>
              </a:rPr>
              <a:t>www.epasskorea.com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 , Tel: 1600-0522</a:t>
            </a:r>
            <a:endParaRPr lang="en-US" altLang="ko-KR" sz="16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90F9-F443-4F75-8941-18ED9615B2D7}" type="slidenum">
              <a:rPr lang="ko-KR" altLang="en-US" smtClean="0"/>
              <a:pPr/>
              <a:t>1</a:t>
            </a:fld>
            <a:endParaRPr lang="ko-KR" altLang="en-US"/>
          </a:p>
        </p:txBody>
      </p:sp>
      <p:pic>
        <p:nvPicPr>
          <p:cNvPr id="10" name="그림 9" descr="이패스코리아 로고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6237312"/>
            <a:ext cx="1373560" cy="419482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288234" y="1815100"/>
            <a:ext cx="8550966" cy="4350204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522969" y="2708920"/>
            <a:ext cx="8081496" cy="41464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altLang="ko-KR" sz="1600" smtClean="0">
                <a:latin typeface="HY헤드라인M" pitchFamily="18" charset="-127"/>
                <a:ea typeface="HY헤드라인M" pitchFamily="18" charset="-127"/>
              </a:rPr>
              <a:t>2024</a:t>
            </a:r>
            <a:r>
              <a:rPr lang="ko-KR" altLang="en-US" sz="1600" smtClean="0">
                <a:latin typeface="HY헤드라인M" pitchFamily="18" charset="-127"/>
                <a:ea typeface="HY헤드라인M" pitchFamily="18" charset="-127"/>
              </a:rPr>
              <a:t>년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시험일 및 접수기간</a:t>
            </a:r>
            <a:endParaRPr lang="en-US" altLang="ko-KR" sz="16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969" y="3429000"/>
            <a:ext cx="8081496" cy="1419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90F9-F443-4F75-8941-18ED9615B2D7}" type="slidenum">
              <a:rPr lang="ko-KR" altLang="en-US" smtClean="0"/>
              <a:pPr/>
              <a:t>2</a:t>
            </a:fld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988371" y="469021"/>
            <a:ext cx="7303375" cy="29568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 descr="이패스코리아 로고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6237312"/>
            <a:ext cx="1373560" cy="419482"/>
          </a:xfrm>
          <a:prstGeom prst="rect">
            <a:avLst/>
          </a:prstGeom>
        </p:spPr>
      </p:pic>
      <p:pic>
        <p:nvPicPr>
          <p:cNvPr id="2050" name="Picture 2" descr="C:\Users\dev\Desktop\FDP 시험접수 순서\FDP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554" y="493037"/>
            <a:ext cx="7299192" cy="24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모서리가 둥근 직사각형 16"/>
          <p:cNvSpPr/>
          <p:nvPr/>
        </p:nvSpPr>
        <p:spPr>
          <a:xfrm>
            <a:off x="2643415" y="822545"/>
            <a:ext cx="3888432" cy="288032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신규 응시를 기준으로 하며 우선 계정을 만듭니다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839" y="1340768"/>
            <a:ext cx="6954846" cy="480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직사각형 21"/>
          <p:cNvSpPr/>
          <p:nvPr/>
        </p:nvSpPr>
        <p:spPr>
          <a:xfrm>
            <a:off x="1203400" y="1425185"/>
            <a:ext cx="2288480" cy="386647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9" name="그룹 18"/>
          <p:cNvGrpSpPr/>
          <p:nvPr/>
        </p:nvGrpSpPr>
        <p:grpSpPr>
          <a:xfrm>
            <a:off x="126400" y="1412775"/>
            <a:ext cx="1077000" cy="497037"/>
            <a:chOff x="6824721" y="2162560"/>
            <a:chExt cx="1004992" cy="432008"/>
          </a:xfrm>
        </p:grpSpPr>
        <p:sp>
          <p:nvSpPr>
            <p:cNvPr id="20" name="모서리가 둥근 직사각형 19"/>
            <p:cNvSpPr/>
            <p:nvPr/>
          </p:nvSpPr>
          <p:spPr>
            <a:xfrm>
              <a:off x="6824721" y="2162560"/>
              <a:ext cx="669995" cy="432008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클릭</a:t>
              </a:r>
            </a:p>
          </p:txBody>
        </p:sp>
        <p:cxnSp>
          <p:nvCxnSpPr>
            <p:cNvPr id="21" name="직선 화살표 연결선 20"/>
            <p:cNvCxnSpPr/>
            <p:nvPr/>
          </p:nvCxnSpPr>
          <p:spPr>
            <a:xfrm>
              <a:off x="7494716" y="2379329"/>
              <a:ext cx="334997" cy="0"/>
            </a:xfrm>
            <a:prstGeom prst="straightConnector1">
              <a:avLst/>
            </a:prstGeom>
            <a:ln w="28575">
              <a:solidFill>
                <a:schemeClr val="accent2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dev\Desktop\FDP 시험접수 순서\FDP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412398"/>
            <a:ext cx="7827023" cy="4888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90F9-F443-4F75-8941-18ED9615B2D7}" type="slidenum">
              <a:rPr lang="ko-KR" altLang="en-US" smtClean="0"/>
              <a:pPr/>
              <a:t>3</a:t>
            </a:fld>
            <a:endParaRPr lang="ko-KR" altLang="en-US"/>
          </a:p>
        </p:txBody>
      </p:sp>
      <p:pic>
        <p:nvPicPr>
          <p:cNvPr id="6" name="그림 5" descr="이패스코리아 로고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6237312"/>
            <a:ext cx="1373560" cy="419482"/>
          </a:xfrm>
          <a:prstGeom prst="rect">
            <a:avLst/>
          </a:prstGeom>
        </p:spPr>
      </p:pic>
      <p:sp>
        <p:nvSpPr>
          <p:cNvPr id="9" name="모서리가 둥근 직사각형 8"/>
          <p:cNvSpPr/>
          <p:nvPr/>
        </p:nvSpPr>
        <p:spPr>
          <a:xfrm>
            <a:off x="3834620" y="1677986"/>
            <a:ext cx="1368152" cy="27615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시험 날짜 확인</a:t>
            </a:r>
            <a:endParaRPr lang="ko-KR" altLang="en-US" sz="12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0" name="직선 화살표 연결선 9"/>
          <p:cNvCxnSpPr/>
          <p:nvPr/>
        </p:nvCxnSpPr>
        <p:spPr>
          <a:xfrm flipH="1">
            <a:off x="3597941" y="1829775"/>
            <a:ext cx="236679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모서리가 둥근 직사각형 10"/>
          <p:cNvSpPr/>
          <p:nvPr/>
        </p:nvSpPr>
        <p:spPr>
          <a:xfrm>
            <a:off x="4778095" y="3568184"/>
            <a:ext cx="1445006" cy="28803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시험 등록비 확인</a:t>
            </a:r>
            <a:endParaRPr lang="ko-KR" altLang="en-US" sz="12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2" name="직선 화살표 연결선 11"/>
          <p:cNvCxnSpPr/>
          <p:nvPr/>
        </p:nvCxnSpPr>
        <p:spPr>
          <a:xfrm flipH="1">
            <a:off x="4541416" y="3673726"/>
            <a:ext cx="236679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그룹 16"/>
          <p:cNvGrpSpPr/>
          <p:nvPr/>
        </p:nvGrpSpPr>
        <p:grpSpPr>
          <a:xfrm>
            <a:off x="6547802" y="4846953"/>
            <a:ext cx="1004992" cy="432008"/>
            <a:chOff x="6824721" y="2162560"/>
            <a:chExt cx="1004992" cy="432008"/>
          </a:xfrm>
        </p:grpSpPr>
        <p:sp>
          <p:nvSpPr>
            <p:cNvPr id="18" name="모서리가 둥근 직사각형 17"/>
            <p:cNvSpPr/>
            <p:nvPr/>
          </p:nvSpPr>
          <p:spPr>
            <a:xfrm>
              <a:off x="6824721" y="2162560"/>
              <a:ext cx="669995" cy="432008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클릭</a:t>
              </a:r>
            </a:p>
          </p:txBody>
        </p:sp>
        <p:cxnSp>
          <p:nvCxnSpPr>
            <p:cNvPr id="19" name="직선 화살표 연결선 18"/>
            <p:cNvCxnSpPr/>
            <p:nvPr/>
          </p:nvCxnSpPr>
          <p:spPr>
            <a:xfrm>
              <a:off x="7494716" y="2379329"/>
              <a:ext cx="334997" cy="0"/>
            </a:xfrm>
            <a:prstGeom prst="straightConnector1">
              <a:avLst/>
            </a:prstGeom>
            <a:ln w="28575">
              <a:solidFill>
                <a:schemeClr val="accent2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직사각형 19"/>
          <p:cNvSpPr/>
          <p:nvPr/>
        </p:nvSpPr>
        <p:spPr>
          <a:xfrm>
            <a:off x="7563406" y="4845109"/>
            <a:ext cx="830318" cy="391199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모서리가 둥근 직사각형 20"/>
          <p:cNvSpPr/>
          <p:nvPr/>
        </p:nvSpPr>
        <p:spPr>
          <a:xfrm>
            <a:off x="1890403" y="1727201"/>
            <a:ext cx="1628261" cy="199648"/>
          </a:xfrm>
          <a:prstGeom prst="roundRect">
            <a:avLst/>
          </a:prstGeom>
          <a:noFill/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2704533" y="3556000"/>
            <a:ext cx="1755884" cy="203200"/>
          </a:xfrm>
          <a:prstGeom prst="roundRect">
            <a:avLst/>
          </a:prstGeom>
          <a:noFill/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1835695" y="5373216"/>
            <a:ext cx="5707077" cy="86409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28600" indent="-228600" algn="ctr"/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등록비는 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FDP </a:t>
            </a:r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시험 최초 등록 시 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회만 납부하며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b="1" dirty="0" err="1" smtClean="0">
                <a:solidFill>
                  <a:schemeClr val="tx1"/>
                </a:solidFill>
                <a:latin typeface="+mn-ea"/>
              </a:rPr>
              <a:t>시험비는</a:t>
            </a:r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 별도입니다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.</a:t>
            </a:r>
          </a:p>
          <a:p>
            <a:pPr marL="228600" indent="-228600" algn="ctr"/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등록비는 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$400 </a:t>
            </a:r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고정이며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000" b="1" dirty="0" err="1" smtClean="0">
                <a:solidFill>
                  <a:schemeClr val="tx1"/>
                </a:solidFill>
                <a:latin typeface="+mn-ea"/>
              </a:rPr>
              <a:t>시험비는</a:t>
            </a:r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Deadline</a:t>
            </a:r>
            <a:r>
              <a:rPr lang="ko-KR" altLang="en-US" sz="10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에</a:t>
            </a:r>
            <a:r>
              <a:rPr lang="en-US" altLang="ko-KR" sz="10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따라 다릅니다</a:t>
            </a:r>
            <a:r>
              <a:rPr lang="en-US" altLang="ko-KR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28600" indent="-228600" algn="ctr"/>
            <a:r>
              <a:rPr lang="ko-KR" altLang="en-US" sz="5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500" b="1" dirty="0" smtClean="0">
              <a:solidFill>
                <a:schemeClr val="tx1"/>
              </a:solidFill>
              <a:latin typeface="+mn-ea"/>
            </a:endParaRPr>
          </a:p>
          <a:p>
            <a:pPr marL="228600" indent="-228600" algn="ctr"/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☞ Early Registration </a:t>
            </a:r>
            <a:r>
              <a:rPr lang="ko-KR" altLang="en-US" sz="1000" b="1" dirty="0" err="1" smtClean="0">
                <a:solidFill>
                  <a:schemeClr val="tx1"/>
                </a:solidFill>
                <a:latin typeface="+mn-ea"/>
              </a:rPr>
              <a:t>시험비</a:t>
            </a:r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: $950</a:t>
            </a:r>
          </a:p>
          <a:p>
            <a:pPr marL="228600" indent="-228600" algn="ctr"/>
            <a:r>
              <a:rPr lang="en-US" altLang="ko-KR" sz="1000" b="1" dirty="0">
                <a:solidFill>
                  <a:schemeClr val="tx1"/>
                </a:solidFill>
                <a:latin typeface="+mn-ea"/>
              </a:rPr>
              <a:t>☞ 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Standard Registration </a:t>
            </a:r>
            <a:r>
              <a:rPr lang="ko-KR" altLang="en-US" sz="1000" b="1" dirty="0" err="1" smtClean="0">
                <a:solidFill>
                  <a:schemeClr val="tx1"/>
                </a:solidFill>
                <a:latin typeface="+mn-ea"/>
              </a:rPr>
              <a:t>시험비</a:t>
            </a:r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: $1,150</a:t>
            </a:r>
            <a:endParaRPr lang="ko-KR" altLang="en-US" sz="1000" b="1" dirty="0">
              <a:solidFill>
                <a:schemeClr val="tx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dev\Desktop\FDP 시험접수 순서\FDP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48680"/>
            <a:ext cx="7632848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90F9-F443-4F75-8941-18ED9615B2D7}" type="slidenum">
              <a:rPr lang="ko-KR" altLang="en-US" smtClean="0"/>
              <a:pPr/>
              <a:t>4</a:t>
            </a:fld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4446548" y="1216722"/>
            <a:ext cx="1898189" cy="28803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이</a:t>
            </a:r>
            <a:r>
              <a:rPr lang="ko-KR" altLang="en-US" sz="12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름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입력</a:t>
            </a:r>
            <a:endParaRPr lang="ko-KR" altLang="en-US" sz="12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6" name="직선 화살표 연결선 5"/>
          <p:cNvCxnSpPr/>
          <p:nvPr/>
        </p:nvCxnSpPr>
        <p:spPr>
          <a:xfrm flipH="1">
            <a:off x="4086508" y="1360737"/>
            <a:ext cx="356247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모서리가 둥근 직사각형 8"/>
          <p:cNvSpPr/>
          <p:nvPr/>
        </p:nvSpPr>
        <p:spPr>
          <a:xfrm>
            <a:off x="4449766" y="1529940"/>
            <a:ext cx="1898189" cy="28803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성 입력</a:t>
            </a:r>
            <a:endParaRPr lang="ko-KR" altLang="en-US" sz="12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0" name="직선 화살표 연결선 9"/>
          <p:cNvCxnSpPr/>
          <p:nvPr/>
        </p:nvCxnSpPr>
        <p:spPr>
          <a:xfrm flipH="1">
            <a:off x="4097312" y="1673956"/>
            <a:ext cx="356247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모서리가 둥근 직사각형 14"/>
          <p:cNvSpPr/>
          <p:nvPr/>
        </p:nvSpPr>
        <p:spPr>
          <a:xfrm>
            <a:off x="4446548" y="2166431"/>
            <a:ext cx="1898189" cy="28803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국가 입력</a:t>
            </a:r>
            <a:endParaRPr lang="ko-KR" altLang="en-US" sz="12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6" name="직선 화살표 연결선 15"/>
          <p:cNvCxnSpPr/>
          <p:nvPr/>
        </p:nvCxnSpPr>
        <p:spPr>
          <a:xfrm flipH="1">
            <a:off x="4090301" y="2310447"/>
            <a:ext cx="356247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모서리가 둥근 직사각형 18"/>
          <p:cNvSpPr/>
          <p:nvPr/>
        </p:nvSpPr>
        <p:spPr>
          <a:xfrm>
            <a:off x="4449766" y="1851825"/>
            <a:ext cx="1898189" cy="28803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도시 입력</a:t>
            </a:r>
            <a:endParaRPr lang="ko-KR" altLang="en-US" sz="12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20" name="직선 화살표 연결선 19"/>
          <p:cNvCxnSpPr/>
          <p:nvPr/>
        </p:nvCxnSpPr>
        <p:spPr>
          <a:xfrm flipH="1">
            <a:off x="4093519" y="1995840"/>
            <a:ext cx="356247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모서리가 둥근 직사각형 20"/>
          <p:cNvSpPr/>
          <p:nvPr/>
        </p:nvSpPr>
        <p:spPr>
          <a:xfrm>
            <a:off x="4442755" y="3140968"/>
            <a:ext cx="1898189" cy="31560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우편번호 입력</a:t>
            </a:r>
            <a:endParaRPr lang="ko-KR" altLang="en-US" sz="12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22" name="직선 화살표 연결선 21"/>
          <p:cNvCxnSpPr/>
          <p:nvPr/>
        </p:nvCxnSpPr>
        <p:spPr>
          <a:xfrm flipH="1">
            <a:off x="4086508" y="3312554"/>
            <a:ext cx="356247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그림 26" descr="이패스코리아 로고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6237312"/>
            <a:ext cx="1373560" cy="419482"/>
          </a:xfrm>
          <a:prstGeom prst="rect">
            <a:avLst/>
          </a:prstGeom>
        </p:spPr>
      </p:pic>
      <p:sp>
        <p:nvSpPr>
          <p:cNvPr id="28" name="모서리가 둥근 직사각형 27"/>
          <p:cNvSpPr/>
          <p:nvPr/>
        </p:nvSpPr>
        <p:spPr>
          <a:xfrm>
            <a:off x="1593009" y="5661248"/>
            <a:ext cx="5707077" cy="50405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28600" indent="-228600" algn="ctr"/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회원가입 시 등록된 정보가 자동적으로 불러와집니다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.</a:t>
            </a:r>
          </a:p>
          <a:p>
            <a:pPr marL="228600" indent="-228600" algn="ctr"/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변경사항이 있으면 변경하면 됩니다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.</a:t>
            </a:r>
            <a:endParaRPr lang="ko-KR" altLang="en-US" sz="1000" b="1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658460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dev\Desktop\FDP 시험접수 순서\FDP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7488832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90F9-F443-4F75-8941-18ED9615B2D7}" type="slidenum">
              <a:rPr lang="ko-KR" altLang="en-US" smtClean="0"/>
              <a:pPr/>
              <a:t>5</a:t>
            </a:fld>
            <a:endParaRPr lang="ko-KR" altLang="en-US"/>
          </a:p>
        </p:txBody>
      </p:sp>
      <p:pic>
        <p:nvPicPr>
          <p:cNvPr id="27" name="그림 26" descr="이패스코리아 로고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6237312"/>
            <a:ext cx="1373560" cy="419482"/>
          </a:xfrm>
          <a:prstGeom prst="rect">
            <a:avLst/>
          </a:prstGeom>
        </p:spPr>
      </p:pic>
      <p:sp>
        <p:nvSpPr>
          <p:cNvPr id="17" name="모서리가 둥근 직사각형 16"/>
          <p:cNvSpPr/>
          <p:nvPr/>
        </p:nvSpPr>
        <p:spPr>
          <a:xfrm>
            <a:off x="4772418" y="779663"/>
            <a:ext cx="2539482" cy="36004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직</a:t>
            </a:r>
            <a:r>
              <a:rPr lang="ko-KR" altLang="en-US" sz="12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업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or 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학업 정보 입력</a:t>
            </a:r>
            <a:endParaRPr lang="ko-KR" altLang="en-US" sz="12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609501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90F9-F443-4F75-8941-18ED9615B2D7}" type="slidenum">
              <a:rPr lang="ko-KR" altLang="en-US" smtClean="0"/>
              <a:pPr/>
              <a:t>6</a:t>
            </a:fld>
            <a:endParaRPr lang="ko-KR" altLang="en-US"/>
          </a:p>
        </p:txBody>
      </p:sp>
      <p:pic>
        <p:nvPicPr>
          <p:cNvPr id="27" name="그림 26" descr="이패스코리아 로고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6237312"/>
            <a:ext cx="1373560" cy="419482"/>
          </a:xfrm>
          <a:prstGeom prst="rect">
            <a:avLst/>
          </a:prstGeom>
        </p:spPr>
      </p:pic>
      <p:pic>
        <p:nvPicPr>
          <p:cNvPr id="6146" name="Picture 2" descr="C:\Users\dev\Desktop\FDP 시험접수 순서\FDP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676" y="591828"/>
            <a:ext cx="7499277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4379422" y="630173"/>
            <a:ext cx="2539482" cy="36004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자격보유 확인 등 설문조사</a:t>
            </a:r>
            <a:endParaRPr lang="ko-KR" altLang="en-US" sz="12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805275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90F9-F443-4F75-8941-18ED9615B2D7}" type="slidenum">
              <a:rPr lang="ko-KR" altLang="en-US" smtClean="0"/>
              <a:pPr/>
              <a:t>7</a:t>
            </a:fld>
            <a:endParaRPr lang="ko-KR" altLang="en-US"/>
          </a:p>
        </p:txBody>
      </p:sp>
      <p:pic>
        <p:nvPicPr>
          <p:cNvPr id="27" name="그림 26" descr="이패스코리아 로고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6237312"/>
            <a:ext cx="1373560" cy="419482"/>
          </a:xfrm>
          <a:prstGeom prst="rect">
            <a:avLst/>
          </a:prstGeom>
        </p:spPr>
      </p:pic>
      <p:pic>
        <p:nvPicPr>
          <p:cNvPr id="7170" name="Picture 2" descr="C:\Users\dev\Desktop\FDP 시험접수 순서\FDP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980727"/>
            <a:ext cx="7088189" cy="3800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모서리가 둥근 직사각형 5"/>
          <p:cNvSpPr/>
          <p:nvPr/>
        </p:nvSpPr>
        <p:spPr>
          <a:xfrm>
            <a:off x="2843808" y="2125784"/>
            <a:ext cx="1815902" cy="223095"/>
          </a:xfrm>
          <a:prstGeom prst="roundRect">
            <a:avLst/>
          </a:prstGeom>
          <a:noFill/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7338357" y="4917713"/>
            <a:ext cx="669995" cy="43200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클릭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7125744" y="3954154"/>
            <a:ext cx="1049148" cy="62697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화살표 연결선 11"/>
          <p:cNvCxnSpPr/>
          <p:nvPr/>
        </p:nvCxnSpPr>
        <p:spPr>
          <a:xfrm flipV="1">
            <a:off x="7684787" y="4581127"/>
            <a:ext cx="0" cy="330915"/>
          </a:xfrm>
          <a:prstGeom prst="straightConnector1">
            <a:avLst/>
          </a:prstGeom>
          <a:ln w="28575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모서리가 둥근 직사각형 13"/>
          <p:cNvSpPr/>
          <p:nvPr/>
        </p:nvSpPr>
        <p:spPr>
          <a:xfrm>
            <a:off x="4895326" y="2075446"/>
            <a:ext cx="1445006" cy="28803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시험비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체크</a:t>
            </a:r>
            <a:endParaRPr lang="ko-KR" altLang="en-US" sz="12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5" name="직선 화살표 연결선 14"/>
          <p:cNvCxnSpPr/>
          <p:nvPr/>
        </p:nvCxnSpPr>
        <p:spPr>
          <a:xfrm flipH="1">
            <a:off x="4658647" y="2227880"/>
            <a:ext cx="236679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모서리가 둥근 직사각형 15"/>
          <p:cNvSpPr/>
          <p:nvPr/>
        </p:nvSpPr>
        <p:spPr>
          <a:xfrm>
            <a:off x="1547664" y="4653136"/>
            <a:ext cx="5707077" cy="69658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28600" indent="-228600" algn="ctr"/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최종 </a:t>
            </a:r>
            <a:r>
              <a:rPr lang="ko-KR" altLang="en-US" sz="1000" b="1" dirty="0" err="1" smtClean="0">
                <a:solidFill>
                  <a:schemeClr val="tx1"/>
                </a:solidFill>
                <a:latin typeface="+mn-ea"/>
              </a:rPr>
              <a:t>결제창에서는</a:t>
            </a:r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 등록비와 시험비가 합쳐진 금액이 표시됩니다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.</a:t>
            </a:r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 </a:t>
            </a:r>
            <a:endParaRPr lang="en-US" altLang="ko-KR" sz="1000" b="1" dirty="0" smtClean="0">
              <a:solidFill>
                <a:schemeClr val="tx1"/>
              </a:solidFill>
              <a:latin typeface="+mn-ea"/>
            </a:endParaRPr>
          </a:p>
          <a:p>
            <a:pPr marL="228600" indent="-228600" algn="ctr"/>
            <a:r>
              <a:rPr lang="en-US" altLang="ko-KR" sz="1000" b="1" dirty="0">
                <a:solidFill>
                  <a:schemeClr val="tx1"/>
                </a:solidFill>
                <a:latin typeface="+mn-ea"/>
              </a:rPr>
              <a:t>☞ </a:t>
            </a:r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등록비 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: $400</a:t>
            </a:r>
          </a:p>
          <a:p>
            <a:pPr marL="228600" indent="-228600" algn="ctr"/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☞ Early Registration </a:t>
            </a:r>
            <a:r>
              <a:rPr lang="ko-KR" altLang="en-US" sz="1000" b="1" dirty="0" err="1" smtClean="0">
                <a:solidFill>
                  <a:schemeClr val="tx1"/>
                </a:solidFill>
                <a:latin typeface="+mn-ea"/>
              </a:rPr>
              <a:t>시험비</a:t>
            </a:r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: $950</a:t>
            </a:r>
          </a:p>
          <a:p>
            <a:pPr marL="228600" indent="-228600" algn="ctr"/>
            <a:r>
              <a:rPr lang="en-US" altLang="ko-KR" sz="1000" b="1" dirty="0">
                <a:solidFill>
                  <a:schemeClr val="tx1"/>
                </a:solidFill>
                <a:latin typeface="+mn-ea"/>
              </a:rPr>
              <a:t>☞ 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Standard Registration </a:t>
            </a:r>
            <a:r>
              <a:rPr lang="ko-KR" altLang="en-US" sz="1000" b="1" dirty="0" err="1" smtClean="0">
                <a:solidFill>
                  <a:schemeClr val="tx1"/>
                </a:solidFill>
                <a:latin typeface="+mn-ea"/>
              </a:rPr>
              <a:t>시험비</a:t>
            </a:r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: $1,150</a:t>
            </a:r>
            <a:endParaRPr lang="ko-KR" altLang="en-US" sz="10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885898" y="2160524"/>
            <a:ext cx="146471" cy="168461"/>
          </a:xfrm>
          <a:prstGeom prst="rect">
            <a:avLst/>
          </a:prstGeom>
          <a:noFill/>
          <a:ln w="22225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05275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90F9-F443-4F75-8941-18ED9615B2D7}" type="slidenum">
              <a:rPr lang="ko-KR" altLang="en-US" smtClean="0"/>
              <a:pPr/>
              <a:t>8</a:t>
            </a:fld>
            <a:endParaRPr lang="ko-KR" altLang="en-US"/>
          </a:p>
        </p:txBody>
      </p:sp>
      <p:pic>
        <p:nvPicPr>
          <p:cNvPr id="27" name="그림 26" descr="이패스코리아 로고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6237312"/>
            <a:ext cx="1373560" cy="419482"/>
          </a:xfrm>
          <a:prstGeom prst="rect">
            <a:avLst/>
          </a:prstGeom>
        </p:spPr>
      </p:pic>
      <p:pic>
        <p:nvPicPr>
          <p:cNvPr id="8194" name="Picture 2" descr="C:\Users\dev\Desktop\FDP 시험접수 순서\FDP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8280920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모서리가 둥근 직사각형 6"/>
          <p:cNvSpPr/>
          <p:nvPr/>
        </p:nvSpPr>
        <p:spPr>
          <a:xfrm>
            <a:off x="1608978" y="3618524"/>
            <a:ext cx="766900" cy="171938"/>
          </a:xfrm>
          <a:prstGeom prst="roundRect">
            <a:avLst/>
          </a:prstGeom>
          <a:noFill/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2754633" y="3523923"/>
            <a:ext cx="1097287" cy="31560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총 결제금액</a:t>
            </a:r>
            <a:endParaRPr lang="ko-KR" altLang="en-US" sz="12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9" name="직선 화살표 연결선 8"/>
          <p:cNvCxnSpPr/>
          <p:nvPr/>
        </p:nvCxnSpPr>
        <p:spPr>
          <a:xfrm flipH="1">
            <a:off x="2398385" y="3695509"/>
            <a:ext cx="356247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6938175" y="4650153"/>
            <a:ext cx="822502" cy="35300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7807569" y="4650153"/>
            <a:ext cx="822502" cy="35300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536745" y="5085185"/>
            <a:ext cx="8093326" cy="79208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*  </a:t>
            </a:r>
            <a:r>
              <a:rPr lang="ko-KR" altLang="en-US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결제방법</a:t>
            </a:r>
            <a:endParaRPr lang="en-US" altLang="ko-KR" sz="11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buAutoNum type="arabicPeriod"/>
            </a:pPr>
            <a:endParaRPr lang="en-US" altLang="ko-KR" sz="5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1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1) </a:t>
            </a:r>
            <a:r>
              <a:rPr lang="en-US" altLang="ko-KR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INVOICE ME : </a:t>
            </a:r>
            <a:r>
              <a:rPr lang="ko-KR" altLang="en-US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인보이스 결제</a:t>
            </a:r>
            <a:endParaRPr lang="en-US" altLang="ko-KR" sz="11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/>
            <a:r>
              <a:rPr lang="en-US" altLang="ko-KR" sz="11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en-US" altLang="ko-KR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2) PAY ONLINE : </a:t>
            </a:r>
            <a:r>
              <a:rPr lang="ko-KR" altLang="en-US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신용카드 결제</a:t>
            </a:r>
            <a:endParaRPr lang="en-US" altLang="ko-KR" sz="11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812998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dev\Desktop\FDP 시험접수 순서\FDP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07525"/>
            <a:ext cx="8239340" cy="5591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090F9-F443-4F75-8941-18ED9615B2D7}" type="slidenum">
              <a:rPr lang="ko-KR" altLang="en-US" smtClean="0"/>
              <a:pPr/>
              <a:t>9</a:t>
            </a:fld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1838214" y="145453"/>
            <a:ext cx="5707077" cy="48694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28600" indent="-228600" algn="ctr"/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결제 방법은 신용카드를 권장합니다</a:t>
            </a:r>
            <a:endParaRPr lang="en-US" altLang="ko-KR" sz="1100" b="1" dirty="0" smtClean="0">
              <a:solidFill>
                <a:schemeClr val="tx1"/>
              </a:solidFill>
              <a:latin typeface="+mn-ea"/>
            </a:endParaRPr>
          </a:p>
          <a:p>
            <a:pPr marL="228600" indent="-228600" algn="ctr"/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결제 금액이 저렴하며 결제 확인이 빠르고 정확합니다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1798458" y="2240233"/>
            <a:ext cx="1428839" cy="28803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신용 카드 번호 입력</a:t>
            </a:r>
            <a:endParaRPr lang="ko-KR" altLang="en-US" sz="10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7" name="직선 화살표 연결선 6"/>
          <p:cNvCxnSpPr/>
          <p:nvPr/>
        </p:nvCxnSpPr>
        <p:spPr>
          <a:xfrm flipH="1">
            <a:off x="1535997" y="2383692"/>
            <a:ext cx="269357" cy="9617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모서리가 둥근 직사각형 11"/>
          <p:cNvSpPr/>
          <p:nvPr/>
        </p:nvSpPr>
        <p:spPr>
          <a:xfrm>
            <a:off x="539552" y="4450729"/>
            <a:ext cx="1211894" cy="287589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만료 연 입력</a:t>
            </a:r>
            <a:endParaRPr lang="ko-KR" altLang="en-US" sz="12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0" y="4780721"/>
            <a:ext cx="3239852" cy="62075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CVV or CVC </a:t>
            </a:r>
            <a:r>
              <a:rPr lang="ko-KR" altLang="en-US" sz="11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넘버</a:t>
            </a:r>
            <a:endParaRPr lang="en-US" altLang="ko-KR" sz="11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AMEX </a:t>
            </a:r>
            <a:r>
              <a:rPr lang="ko-KR" altLang="en-US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카드</a:t>
            </a:r>
            <a:r>
              <a:rPr lang="en-US" altLang="ko-KR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카드 앞면 카드 번호 위 </a:t>
            </a:r>
            <a:r>
              <a:rPr lang="en-US" altLang="ko-KR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r>
              <a:rPr lang="ko-KR" altLang="en-US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자리 숫자</a:t>
            </a:r>
            <a:endParaRPr lang="en-US" altLang="ko-KR" sz="1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MasterCard/ Visa: </a:t>
            </a:r>
            <a:r>
              <a:rPr lang="ko-KR" altLang="en-US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카드 뒷면 마지막 </a:t>
            </a:r>
            <a:r>
              <a:rPr lang="en-US" altLang="ko-KR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자리 숫자</a:t>
            </a:r>
            <a:endParaRPr lang="ko-KR" altLang="en-US" sz="10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5" name="직선 화살표 연결선 14"/>
          <p:cNvCxnSpPr/>
          <p:nvPr/>
        </p:nvCxnSpPr>
        <p:spPr>
          <a:xfrm>
            <a:off x="2569850" y="3530923"/>
            <a:ext cx="0" cy="124979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/>
          <p:cNvCxnSpPr/>
          <p:nvPr/>
        </p:nvCxnSpPr>
        <p:spPr>
          <a:xfrm flipH="1">
            <a:off x="1469292" y="3530923"/>
            <a:ext cx="4991" cy="93166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화살표 연결선 22"/>
          <p:cNvCxnSpPr/>
          <p:nvPr/>
        </p:nvCxnSpPr>
        <p:spPr>
          <a:xfrm>
            <a:off x="791850" y="3534830"/>
            <a:ext cx="5319" cy="477197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모서리가 둥근 직사각형 8"/>
          <p:cNvSpPr/>
          <p:nvPr/>
        </p:nvSpPr>
        <p:spPr>
          <a:xfrm>
            <a:off x="539552" y="4012027"/>
            <a:ext cx="1211894" cy="287589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만료 </a:t>
            </a:r>
            <a:r>
              <a:rPr lang="ko-KR" altLang="en-US" sz="12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입력</a:t>
            </a:r>
            <a:endParaRPr lang="ko-KR" altLang="en-US" sz="12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5339045" y="5805009"/>
            <a:ext cx="1429078" cy="432008"/>
            <a:chOff x="7159718" y="2162560"/>
            <a:chExt cx="1429078" cy="432008"/>
          </a:xfrm>
        </p:grpSpPr>
        <p:sp>
          <p:nvSpPr>
            <p:cNvPr id="31" name="모서리가 둥근 직사각형 30"/>
            <p:cNvSpPr/>
            <p:nvPr/>
          </p:nvSpPr>
          <p:spPr>
            <a:xfrm>
              <a:off x="7159718" y="2162560"/>
              <a:ext cx="669995" cy="432008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클릭</a:t>
              </a:r>
            </a:p>
          </p:txBody>
        </p:sp>
        <p:cxnSp>
          <p:nvCxnSpPr>
            <p:cNvPr id="32" name="직선 화살표 연결선 31"/>
            <p:cNvCxnSpPr/>
            <p:nvPr/>
          </p:nvCxnSpPr>
          <p:spPr>
            <a:xfrm>
              <a:off x="7832833" y="2378564"/>
              <a:ext cx="755963" cy="765"/>
            </a:xfrm>
            <a:prstGeom prst="straightConnector1">
              <a:avLst/>
            </a:prstGeom>
            <a:ln w="28575">
              <a:solidFill>
                <a:schemeClr val="accent2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직사각형 32"/>
          <p:cNvSpPr/>
          <p:nvPr/>
        </p:nvSpPr>
        <p:spPr>
          <a:xfrm>
            <a:off x="6768123" y="5822032"/>
            <a:ext cx="1834147" cy="432048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모서리가 둥근 직사각형 34"/>
          <p:cNvSpPr/>
          <p:nvPr/>
        </p:nvSpPr>
        <p:spPr>
          <a:xfrm>
            <a:off x="5937456" y="5091098"/>
            <a:ext cx="2664814" cy="57518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시험일 및 결제금액이 올바른지 확인 후</a:t>
            </a:r>
            <a:endParaRPr lang="en-US" altLang="ko-KR" sz="1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endParaRPr lang="en-US" altLang="ko-KR" sz="1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이상 없으면 아래 버튼 클릭</a:t>
            </a:r>
            <a:endParaRPr lang="ko-KR" altLang="en-US" sz="10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모서리가 둥근 직사각형 35"/>
          <p:cNvSpPr/>
          <p:nvPr/>
        </p:nvSpPr>
        <p:spPr>
          <a:xfrm>
            <a:off x="6259131" y="3180862"/>
            <a:ext cx="1286159" cy="592566"/>
          </a:xfrm>
          <a:prstGeom prst="roundRect">
            <a:avLst/>
          </a:prstGeom>
          <a:noFill/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7" name="모서리가 둥근 직사각형 36"/>
          <p:cNvSpPr/>
          <p:nvPr/>
        </p:nvSpPr>
        <p:spPr>
          <a:xfrm>
            <a:off x="7697162" y="4017109"/>
            <a:ext cx="782530" cy="433620"/>
          </a:xfrm>
          <a:prstGeom prst="roundRect">
            <a:avLst/>
          </a:prstGeom>
          <a:noFill/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2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923742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2134</TotalTime>
  <Words>224</Words>
  <Application>Microsoft Office PowerPoint</Application>
  <PresentationFormat>화면 슬라이드 쇼(4:3)</PresentationFormat>
  <Paragraphs>58</Paragraphs>
  <Slides>9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0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킴슈미</dc:creator>
  <cp:lastModifiedBy>B2C-KHY</cp:lastModifiedBy>
  <cp:revision>299</cp:revision>
  <cp:lastPrinted>2019-12-06T08:52:22Z</cp:lastPrinted>
  <dcterms:created xsi:type="dcterms:W3CDTF">2011-01-28T00:31:16Z</dcterms:created>
  <dcterms:modified xsi:type="dcterms:W3CDTF">2023-09-15T02:09:37Z</dcterms:modified>
</cp:coreProperties>
</file>